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7"/>
  </p:notesMasterIdLst>
  <p:sldIdLst>
    <p:sldId id="266" r:id="rId2"/>
    <p:sldId id="307" r:id="rId3"/>
    <p:sldId id="300" r:id="rId4"/>
    <p:sldId id="302" r:id="rId5"/>
    <p:sldId id="297" r:id="rId6"/>
    <p:sldId id="303" r:id="rId7"/>
    <p:sldId id="308" r:id="rId8"/>
    <p:sldId id="291" r:id="rId9"/>
    <p:sldId id="310" r:id="rId10"/>
    <p:sldId id="309" r:id="rId11"/>
    <p:sldId id="311" r:id="rId12"/>
    <p:sldId id="294" r:id="rId13"/>
    <p:sldId id="264" r:id="rId14"/>
    <p:sldId id="283" r:id="rId15"/>
    <p:sldId id="313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00FF"/>
    <a:srgbClr val="660066"/>
    <a:srgbClr val="333399"/>
    <a:srgbClr val="000066"/>
    <a:srgbClr val="CCFFFF"/>
    <a:srgbClr val="00FFFF"/>
    <a:srgbClr val="FFFFCC"/>
    <a:srgbClr val="FFCC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811737071231099E-2"/>
          <c:y val="4.3135215721164542E-2"/>
          <c:w val="0.92736731399592387"/>
          <c:h val="0.85639799457766508"/>
        </c:manualLayout>
      </c:layout>
      <c:lineChart>
        <c:grouping val="standard"/>
        <c:varyColors val="0"/>
        <c:ser>
          <c:idx val="0"/>
          <c:order val="0"/>
          <c:tx>
            <c:strRef>
              <c:f>Лист4!$A$4</c:f>
              <c:strCache>
                <c:ptCount val="1"/>
                <c:pt idx="0">
                  <c:v>Зриели на 1000 жителей </c:v>
                </c:pt>
              </c:strCache>
            </c:strRef>
          </c:tx>
          <c:spPr>
            <a:ln w="1397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6"/>
            <c:spPr>
              <a:solidFill>
                <a:schemeClr val="bg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4"/>
            <c:marker>
              <c:symbol val="circle"/>
              <c:size val="16"/>
              <c:spPr>
                <a:solidFill>
                  <a:schemeClr val="bg1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</c:dPt>
          <c:dPt>
            <c:idx val="5"/>
            <c:marker>
              <c:symbol val="circle"/>
              <c:size val="16"/>
              <c:spPr>
                <a:solidFill>
                  <a:schemeClr val="bg1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</c:dPt>
          <c:dPt>
            <c:idx val="6"/>
            <c:marker>
              <c:symbol val="circle"/>
              <c:size val="16"/>
              <c:spPr>
                <a:solidFill>
                  <a:schemeClr val="bg1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</c:dPt>
          <c:dPt>
            <c:idx val="7"/>
            <c:marker>
              <c:symbol val="circle"/>
              <c:size val="16"/>
              <c:spPr>
                <a:solidFill>
                  <a:schemeClr val="bg1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</c:dPt>
          <c:dPt>
            <c:idx val="8"/>
            <c:marker>
              <c:symbol val="circle"/>
              <c:size val="16"/>
              <c:spPr>
                <a:solidFill>
                  <a:schemeClr val="bg1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</c:dPt>
          <c:dPt>
            <c:idx val="9"/>
            <c:marker>
              <c:symbol val="circle"/>
              <c:size val="16"/>
              <c:spPr>
                <a:solidFill>
                  <a:schemeClr val="bg1"/>
                </a:solidFill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</c:dPt>
          <c:dLbls>
            <c:dLbl>
              <c:idx val="1"/>
              <c:layout>
                <c:manualLayout>
                  <c:x val="-7.3252831851549913E-3"/>
                  <c:y val="-8.7686644761469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52089637099146E-2"/>
                  <c:y val="-7.03744466378081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rgbClr val="7030A0"/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220843809137918E-2"/>
                      <c:h val="8.9238885031839327E-2"/>
                    </c:manualLayout>
                  </c15:layout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rgbClr val="C00000"/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rgbClr val="C00000"/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rgbClr val="C00000"/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rgbClr val="C00000"/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rgbClr val="C00000"/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rgbClr val="C00000"/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ln>
                      <a:solidFill>
                        <a:srgbClr val="7030A0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Лист4!$B$3:$K$3</c:f>
              <c:numCache>
                <c:formatCode>General</c:formatCode>
                <c:ptCount val="10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Лист4!$B$4:$K$4</c:f>
              <c:numCache>
                <c:formatCode>General</c:formatCode>
                <c:ptCount val="10"/>
                <c:pt idx="0">
                  <c:v>364</c:v>
                </c:pt>
                <c:pt idx="1">
                  <c:v>213</c:v>
                </c:pt>
                <c:pt idx="2">
                  <c:v>204</c:v>
                </c:pt>
                <c:pt idx="3">
                  <c:v>191</c:v>
                </c:pt>
                <c:pt idx="4">
                  <c:v>216</c:v>
                </c:pt>
                <c:pt idx="5">
                  <c:v>228</c:v>
                </c:pt>
                <c:pt idx="6" formatCode="0">
                  <c:v>233.6699300699301</c:v>
                </c:pt>
                <c:pt idx="7" formatCode="0">
                  <c:v>245.04256803907882</c:v>
                </c:pt>
                <c:pt idx="8" formatCode="0">
                  <c:v>254.71398747390398</c:v>
                </c:pt>
                <c:pt idx="9" formatCode="0">
                  <c:v>255.91866028708134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393704"/>
        <c:axId val="96392136"/>
      </c:lineChart>
      <c:catAx>
        <c:axId val="96393704"/>
        <c:scaling>
          <c:orientation val="minMax"/>
        </c:scaling>
        <c:delete val="0"/>
        <c:axPos val="b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6392136"/>
        <c:crosses val="autoZero"/>
        <c:auto val="1"/>
        <c:lblAlgn val="ctr"/>
        <c:lblOffset val="100"/>
        <c:noMultiLvlLbl val="0"/>
      </c:catAx>
      <c:valAx>
        <c:axId val="96392136"/>
        <c:scaling>
          <c:orientation val="minMax"/>
          <c:min val="150"/>
        </c:scaling>
        <c:delete val="0"/>
        <c:axPos val="l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6393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6">
          <a:lumMod val="5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645017762254058E-2"/>
          <c:y val="2.6181434386078315E-2"/>
          <c:w val="0.92328410269229344"/>
          <c:h val="0.8953482165176091"/>
        </c:manualLayout>
      </c:layout>
      <c:lineChart>
        <c:grouping val="standard"/>
        <c:varyColors val="0"/>
        <c:ser>
          <c:idx val="0"/>
          <c:order val="0"/>
          <c:tx>
            <c:strRef>
              <c:f>Лист2!$A$3</c:f>
              <c:strCache>
                <c:ptCount val="1"/>
                <c:pt idx="0">
                  <c:v>театр </c:v>
                </c:pt>
              </c:strCache>
            </c:strRef>
          </c:tx>
          <c:spPr>
            <a:ln w="12700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ln>
                      <a:solidFill>
                        <a:srgbClr val="C00000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Лист2!$B$2:$F$2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Лист2!$B$3:$F$3</c:f>
              <c:numCache>
                <c:formatCode>0.00</c:formatCode>
                <c:ptCount val="5"/>
                <c:pt idx="0">
                  <c:v>0.94</c:v>
                </c:pt>
                <c:pt idx="1">
                  <c:v>0.97</c:v>
                </c:pt>
                <c:pt idx="2">
                  <c:v>1.05</c:v>
                </c:pt>
                <c:pt idx="3">
                  <c:v>1.1000000000000001</c:v>
                </c:pt>
                <c:pt idx="4">
                  <c:v>1.1000000000000001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Лист2!$A$4</c:f>
              <c:strCache>
                <c:ptCount val="1"/>
                <c:pt idx="0">
                  <c:v>культура</c:v>
                </c:pt>
              </c:strCache>
            </c:strRef>
          </c:tx>
          <c:spPr>
            <a:ln w="127000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17"/>
            <c:spPr>
              <a:solidFill>
                <a:schemeClr val="bg1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3.1293722558378895E-2"/>
                  <c:y val="-8.58591469634687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Лист2!$B$2:$F$2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Лист2!$B$4:$F$4</c:f>
              <c:numCache>
                <c:formatCode>0.00</c:formatCode>
                <c:ptCount val="5"/>
                <c:pt idx="0">
                  <c:v>0.81</c:v>
                </c:pt>
                <c:pt idx="1">
                  <c:v>0.83</c:v>
                </c:pt>
                <c:pt idx="2">
                  <c:v>0.9</c:v>
                </c:pt>
                <c:pt idx="3">
                  <c:v>0.73</c:v>
                </c:pt>
                <c:pt idx="4">
                  <c:v>0.76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392528"/>
        <c:axId val="96386648"/>
      </c:lineChart>
      <c:catAx>
        <c:axId val="96392528"/>
        <c:scaling>
          <c:orientation val="minMax"/>
        </c:scaling>
        <c:delete val="0"/>
        <c:axPos val="b"/>
        <c:majorGridlines>
          <c:spPr>
            <a:ln w="19050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6386648"/>
        <c:crosses val="autoZero"/>
        <c:auto val="1"/>
        <c:lblAlgn val="ctr"/>
        <c:lblOffset val="100"/>
        <c:noMultiLvlLbl val="0"/>
      </c:catAx>
      <c:valAx>
        <c:axId val="96386648"/>
        <c:scaling>
          <c:orientation val="minMax"/>
          <c:max val="1.2"/>
          <c:min val="0.70000000000000007"/>
        </c:scaling>
        <c:delete val="0"/>
        <c:axPos val="l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639252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298152057178831E-2"/>
          <c:y val="4.9063490937419268E-2"/>
          <c:w val="0.30870505129059733"/>
          <c:h val="8.6824029154510929E-2"/>
        </c:manualLayout>
      </c:layout>
      <c:overlay val="0"/>
      <c:spPr>
        <a:noFill/>
        <a:ln>
          <a:solidFill>
            <a:schemeClr val="accent6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ln>
                <a:noFill/>
              </a:ln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6">
          <a:lumMod val="5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793499127838187E-2"/>
          <c:y val="3.1008840898019877E-2"/>
          <c:w val="0.90600441735619253"/>
          <c:h val="0.8538079102321966"/>
        </c:manualLayout>
      </c:layout>
      <c:lineChart>
        <c:grouping val="standard"/>
        <c:varyColors val="0"/>
        <c:ser>
          <c:idx val="0"/>
          <c:order val="0"/>
          <c:tx>
            <c:strRef>
              <c:f>Лист_2!$B$48</c:f>
              <c:strCache>
                <c:ptCount val="1"/>
                <c:pt idx="0">
                  <c:v>  Доля расходов, покрываемых за счет продажи билетов</c:v>
                </c:pt>
              </c:strCache>
            </c:strRef>
          </c:tx>
          <c:spPr>
            <a:ln w="1682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21"/>
            <c:spPr>
              <a:solidFill>
                <a:schemeClr val="bg1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3750839572329183E-2"/>
                  <c:y val="-9.3414785617098928E-2"/>
                </c:manualLayout>
              </c:layout>
              <c:spPr>
                <a:pattFill prst="pct5">
                  <a:fgClr>
                    <a:schemeClr val="tx1">
                      <a:lumMod val="75000"/>
                      <a:lumOff val="25000"/>
                    </a:schemeClr>
                  </a:fgClr>
                  <a:bgClr>
                    <a:schemeClr val="bg1"/>
                  </a:bgClr>
                </a:pattFill>
                <a:ln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629970105604602E-2"/>
                      <c:h val="6.8272421034151209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5.2732267337471342E-2"/>
                  <c:y val="-9.4952323673437991E-2"/>
                </c:manualLayout>
              </c:layout>
              <c:spPr>
                <a:pattFill prst="pct5">
                  <a:fgClr>
                    <a:schemeClr val="tx1">
                      <a:lumMod val="75000"/>
                      <a:lumOff val="25000"/>
                    </a:schemeClr>
                  </a:fgClr>
                  <a:bgClr>
                    <a:schemeClr val="bg1"/>
                  </a:bgClr>
                </a:pattFill>
                <a:ln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379486246908039E-2"/>
                      <c:h val="6.322428509315150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5.3312433125884615E-2"/>
                  <c:y val="-0.10881483253997419"/>
                </c:manualLayout>
              </c:layout>
              <c:spPr>
                <a:pattFill prst="pct5">
                  <a:fgClr>
                    <a:schemeClr val="tx1">
                      <a:lumMod val="75000"/>
                      <a:lumOff val="25000"/>
                    </a:schemeClr>
                  </a:fgClr>
                  <a:bgClr>
                    <a:schemeClr val="bg1"/>
                  </a:bgClr>
                </a:pattFill>
                <a:ln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368013910729738E-2"/>
                      <c:h val="7.9387279618503934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7.7369441939923234E-2"/>
                  <c:y val="-0.1088025220277308"/>
                </c:manualLayout>
              </c:layout>
              <c:spPr>
                <a:pattFill prst="pct5">
                  <a:fgClr>
                    <a:schemeClr val="tx1">
                      <a:lumMod val="75000"/>
                      <a:lumOff val="25000"/>
                    </a:schemeClr>
                  </a:fgClr>
                  <a:bgClr>
                    <a:schemeClr val="bg1"/>
                  </a:bgClr>
                </a:pattFill>
                <a:ln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629970105604602E-2"/>
                      <c:h val="6.3917623693389339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5.2923124121099369E-2"/>
                  <c:y val="-8.7369699306914628E-2"/>
                </c:manualLayout>
              </c:layout>
              <c:spPr>
                <a:pattFill prst="pct5">
                  <a:fgClr>
                    <a:schemeClr val="tx1">
                      <a:lumMod val="75000"/>
                      <a:lumOff val="25000"/>
                    </a:schemeClr>
                  </a:fgClr>
                  <a:bgClr>
                    <a:schemeClr val="bg1"/>
                  </a:bgClr>
                </a:pattFill>
                <a:ln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ln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629970105604602E-2"/>
                      <c:h val="5.7385427682246554E-2"/>
                    </c:manualLayout>
                  </c15:layout>
                </c:ext>
              </c:extLst>
            </c:dLbl>
            <c:spPr>
              <a:pattFill prst="pct5">
                <a:fgClr>
                  <a:schemeClr val="tx1">
                    <a:lumMod val="75000"/>
                    <a:lumOff val="2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Лист_2!$C$47:$G$47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Лист_2!$C$48:$G$48</c:f>
              <c:numCache>
                <c:formatCode>0.0%</c:formatCode>
                <c:ptCount val="5"/>
                <c:pt idx="0">
                  <c:v>0.1849733153628145</c:v>
                </c:pt>
                <c:pt idx="1">
                  <c:v>0.2067478181581347</c:v>
                </c:pt>
                <c:pt idx="2">
                  <c:v>0.21158452256480556</c:v>
                </c:pt>
                <c:pt idx="3">
                  <c:v>0.21513523381197955</c:v>
                </c:pt>
                <c:pt idx="4">
                  <c:v>0.24468787523795579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388216"/>
        <c:axId val="96389000"/>
      </c:lineChart>
      <c:catAx>
        <c:axId val="96388216"/>
        <c:scaling>
          <c:orientation val="minMax"/>
        </c:scaling>
        <c:delete val="0"/>
        <c:axPos val="b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389000"/>
        <c:crosses val="autoZero"/>
        <c:auto val="1"/>
        <c:lblAlgn val="ctr"/>
        <c:lblOffset val="100"/>
        <c:noMultiLvlLbl val="0"/>
      </c:catAx>
      <c:valAx>
        <c:axId val="96389000"/>
        <c:scaling>
          <c:orientation val="minMax"/>
          <c:max val="0.26"/>
          <c:min val="0.18000000000000002"/>
        </c:scaling>
        <c:delete val="0"/>
        <c:axPos val="l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6388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accent6">
          <a:lumMod val="5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958337962448621E-2"/>
          <c:y val="3.4720156541746261E-2"/>
          <c:w val="0.91457905336318568"/>
          <c:h val="0.8685833742487394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Лист1!$A$8</c:f>
              <c:strCache>
                <c:ptCount val="1"/>
                <c:pt idx="0">
                  <c:v>Число посещений на 1000  жителей (2011=1) </c:v>
                </c:pt>
              </c:strCache>
            </c:strRef>
          </c:tx>
          <c:spPr>
            <a:ln w="127000" cap="rnd">
              <a:solidFill>
                <a:srgbClr val="7030A0"/>
              </a:solidFill>
              <a:round/>
            </a:ln>
            <a:effectLst/>
          </c:spPr>
          <c:marker>
            <c:symbol val="diamond"/>
            <c:size val="19"/>
            <c:spPr>
              <a:solidFill>
                <a:schemeClr val="bg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2118562635410153E-2"/>
                  <c:y val="6.7145317186979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93133175600337E-3"/>
                  <c:y val="5.9086726212804639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ln>
                      <a:solidFill>
                        <a:srgbClr val="7030A0"/>
                      </a:solidFill>
                    </a:ln>
                    <a:solidFill>
                      <a:srgbClr val="7030A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Лист1!$B$7:$F$7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Лист1!$B$8:$F$8</c:f>
              <c:numCache>
                <c:formatCode>0.00</c:formatCode>
                <c:ptCount val="5"/>
                <c:pt idx="0">
                  <c:v>1</c:v>
                </c:pt>
                <c:pt idx="1">
                  <c:v>1.0263157894736843</c:v>
                </c:pt>
                <c:pt idx="2">
                  <c:v>1.0745614035087718</c:v>
                </c:pt>
                <c:pt idx="3">
                  <c:v>1.118421052631579</c:v>
                </c:pt>
                <c:pt idx="4">
                  <c:v>1.1228070175438596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Лист1!$A$9</c:f>
              <c:strCache>
                <c:ptCount val="1"/>
                <c:pt idx="0">
                  <c:v>Доля расходов, покрываемая за счет доходов от продажи  билетов (2011=1)</c:v>
                </c:pt>
              </c:strCache>
            </c:strRef>
          </c:tx>
          <c:spPr>
            <a:ln w="127000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chemeClr val="bg1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2730391067659143E-2"/>
                  <c:y val="4.027503888456838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5646433330613802E-2"/>
                  <c:y val="-6.94115748145384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610127546164096E-3"/>
                  <c:y val="-1.355719385477085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Лист1!$B$7:$F$7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Лист1!$B$9:$F$9</c:f>
              <c:numCache>
                <c:formatCode>0.00</c:formatCode>
                <c:ptCount val="5"/>
                <c:pt idx="0">
                  <c:v>1</c:v>
                </c:pt>
                <c:pt idx="1">
                  <c:v>1.1189189189189188</c:v>
                </c:pt>
                <c:pt idx="2">
                  <c:v>1.145945945945946</c:v>
                </c:pt>
                <c:pt idx="3">
                  <c:v>1.1621621621621621</c:v>
                </c:pt>
                <c:pt idx="4">
                  <c:v>1.3243243243243243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389784"/>
        <c:axId val="96390176"/>
      </c:lineChart>
      <c:catAx>
        <c:axId val="96389784"/>
        <c:scaling>
          <c:orientation val="minMax"/>
        </c:scaling>
        <c:delete val="0"/>
        <c:axPos val="b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6390176"/>
        <c:crosses val="autoZero"/>
        <c:auto val="1"/>
        <c:lblAlgn val="ctr"/>
        <c:lblOffset val="100"/>
        <c:noMultiLvlLbl val="0"/>
      </c:catAx>
      <c:valAx>
        <c:axId val="96390176"/>
        <c:scaling>
          <c:orientation val="minMax"/>
          <c:min val="0.95000000000000007"/>
        </c:scaling>
        <c:delete val="0"/>
        <c:axPos val="l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6389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850317008091376E-2"/>
          <c:y val="4.9595099189520944E-2"/>
          <c:w val="0.42469963318576653"/>
          <c:h val="0.24208309291799113"/>
        </c:manualLayout>
      </c:layout>
      <c:overlay val="0"/>
      <c:spPr>
        <a:noFill/>
        <a:ln>
          <a:solidFill>
            <a:schemeClr val="accent6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6">
          <a:lumMod val="5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713374651095495E-2"/>
          <c:y val="3.7578362423579446E-2"/>
          <c:w val="0.90374815473730441"/>
          <c:h val="0.84540602820238142"/>
        </c:manualLayout>
      </c:layout>
      <c:lineChart>
        <c:grouping val="standard"/>
        <c:varyColors val="0"/>
        <c:ser>
          <c:idx val="1"/>
          <c:order val="0"/>
          <c:tx>
            <c:strRef>
              <c:f>Лист_2!$B$49</c:f>
              <c:strCache>
                <c:ptCount val="1"/>
                <c:pt idx="0">
                  <c:v>Индекс роста расходов  (2011=1)</c:v>
                </c:pt>
              </c:strCache>
            </c:strRef>
          </c:tx>
          <c:spPr>
            <a:ln w="127000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diamond"/>
            <c:size val="17"/>
            <c:spPr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9349520730765665E-2"/>
                  <c:y val="8.84434019051430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6218574923910898E-3"/>
                  <c:y val="7.1455171672085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8231952871697022E-2"/>
                  <c:y val="0.1075185852851793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5405390853474424E-3"/>
                  <c:y val="-8.02282340985367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151185434057223E-2"/>
                      <c:h val="8.7775300099358855E-2"/>
                    </c:manualLayout>
                  </c15:layout>
                </c:ext>
              </c:extLst>
            </c:dLbl>
            <c:spPr>
              <a:noFill/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ln>
                      <a:solidFill>
                        <a:srgbClr val="333399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Лист_2!$C$47:$G$47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Лист_2!$C$49:$G$49</c:f>
              <c:numCache>
                <c:formatCode>0.000</c:formatCode>
                <c:ptCount val="5"/>
                <c:pt idx="0">
                  <c:v>1</c:v>
                </c:pt>
                <c:pt idx="1">
                  <c:v>1.0939533558162733</c:v>
                </c:pt>
                <c:pt idx="2">
                  <c:v>1.2776979527858263</c:v>
                </c:pt>
                <c:pt idx="3">
                  <c:v>1.4310727687265474</c:v>
                </c:pt>
                <c:pt idx="4">
                  <c:v>1.4596732057188999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Лист_2!$B$50</c:f>
              <c:strCache>
                <c:ptCount val="1"/>
                <c:pt idx="0">
                  <c:v>Индекс роста бюджетное финансирование (2011=1)       </c:v>
                </c:pt>
              </c:strCache>
            </c:strRef>
          </c:tx>
          <c:spPr>
            <a:ln w="1270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18"/>
            <c:spPr>
              <a:solidFill>
                <a:schemeClr val="bg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1886182725409493E-2"/>
                  <c:y val="-1.59937697128548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9837063631946967E-2"/>
                  <c:y val="-9.59829657544031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3996217589338886E-2"/>
                  <c:y val="-8.99894646219436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5540053251249915E-2"/>
                  <c:y val="-8.6540919991844156E-2"/>
                </c:manualLayout>
              </c:layout>
              <c:spPr>
                <a:noFill/>
                <a:ln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46060323506874E-2"/>
                      <c:h val="7.955472990248591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9.2880551316185892E-3"/>
                  <c:y val="8.0349277140018313E-2"/>
                </c:manualLayout>
              </c:layout>
              <c:spPr>
                <a:noFill/>
                <a:ln>
                  <a:solidFill>
                    <a:schemeClr val="accent6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253747989332407E-2"/>
                      <c:h val="7.9352157184202174E-2"/>
                    </c:manualLayout>
                  </c15:layout>
                </c:ext>
              </c:extLst>
            </c:dLbl>
            <c:spPr>
              <a:noFill/>
              <a:ln>
                <a:solidFill>
                  <a:schemeClr val="accent6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Лист_2!$C$47:$G$47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Лист_2!$C$50:$G$50</c:f>
              <c:numCache>
                <c:formatCode>0.000</c:formatCode>
                <c:ptCount val="5"/>
                <c:pt idx="0">
                  <c:v>1</c:v>
                </c:pt>
                <c:pt idx="1">
                  <c:v>1.1699658386195633</c:v>
                </c:pt>
                <c:pt idx="2">
                  <c:v>1.3654530410728476</c:v>
                </c:pt>
                <c:pt idx="3">
                  <c:v>1.4583059122945468</c:v>
                </c:pt>
                <c:pt idx="4">
                  <c:v>1.4158103565508746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858416"/>
        <c:axId val="131859200"/>
      </c:lineChart>
      <c:catAx>
        <c:axId val="131858416"/>
        <c:scaling>
          <c:orientation val="minMax"/>
        </c:scaling>
        <c:delete val="0"/>
        <c:axPos val="b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31859200"/>
        <c:crosses val="autoZero"/>
        <c:auto val="1"/>
        <c:lblAlgn val="ctr"/>
        <c:lblOffset val="100"/>
        <c:noMultiLvlLbl val="0"/>
      </c:catAx>
      <c:valAx>
        <c:axId val="131859200"/>
        <c:scaling>
          <c:orientation val="minMax"/>
          <c:max val="1.55"/>
          <c:min val="0.95000000000000007"/>
        </c:scaling>
        <c:delete val="0"/>
        <c:axPos val="l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3185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7446804360346762"/>
          <c:y val="0.7139224216020591"/>
          <c:w val="0.490441151548133"/>
          <c:h val="0.13981339354770086"/>
        </c:manualLayout>
      </c:layout>
      <c:overlay val="0"/>
      <c:spPr>
        <a:noFill/>
        <a:ln>
          <a:solidFill>
            <a:schemeClr val="accent6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6">
          <a:lumMod val="5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81714785651793E-2"/>
          <c:y val="3.1100566231173271E-2"/>
          <c:w val="0.88396062992125979"/>
          <c:h val="0.882384847738335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Лист1!$C$43</c:f>
              <c:strCache>
                <c:ptCount val="1"/>
                <c:pt idx="0">
                  <c:v>Институт индивидуальных бюджетных назначений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444444444444445E-2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550786706759412E-2"/>
                  <c:y val="7.4172578146680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77765129921812E-2"/>
                  <c:y val="6.3308298154167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Лист1!$B$44:$B$46</c:f>
              <c:strCache>
                <c:ptCount val="3"/>
                <c:pt idx="0">
                  <c:v>Сторонники</c:v>
                </c:pt>
                <c:pt idx="1">
                  <c:v>Противники</c:v>
                </c:pt>
                <c:pt idx="2">
                  <c:v>Воздержавшиеся</c:v>
                </c:pt>
              </c:strCache>
            </c:strRef>
          </c:cat>
          <c:val>
            <c:numRef>
              <c:f>Лист1!$C$44:$C$46</c:f>
              <c:numCache>
                <c:formatCode>###0.0</c:formatCode>
                <c:ptCount val="3"/>
                <c:pt idx="0">
                  <c:v>69.158878504672899</c:v>
                </c:pt>
                <c:pt idx="1">
                  <c:v>18.566978193146415</c:v>
                </c:pt>
                <c:pt idx="2">
                  <c:v>12.274143302180686</c:v>
                </c:pt>
              </c:numCache>
            </c:numRef>
          </c:val>
        </c:ser>
        <c:ser>
          <c:idx val="1"/>
          <c:order val="1"/>
          <c:tx>
            <c:strRef>
              <c:f>Лист1!$D$43</c:f>
              <c:strCache>
                <c:ptCount val="1"/>
                <c:pt idx="0">
                  <c:v>Региональные эндаумент-фонды</c:v>
                </c:pt>
              </c:strCache>
            </c:strRef>
          </c:tx>
          <c:spPr>
            <a:solidFill>
              <a:srgbClr val="3366FF"/>
            </a:solidFill>
            <a:ln w="28575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7777777777777779E-3"/>
                  <c:y val="0.134259259259259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778106622032891E-3"/>
                  <c:y val="7.9369981258689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8961458745018947E-3"/>
                  <c:y val="8.8247039013201647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707114510045329E-2"/>
                      <c:h val="4.7425747351254322E-2"/>
                    </c:manualLayout>
                  </c15:layout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Лист1!$B$44:$B$46</c:f>
              <c:strCache>
                <c:ptCount val="3"/>
                <c:pt idx="0">
                  <c:v>Сторонники</c:v>
                </c:pt>
                <c:pt idx="1">
                  <c:v>Противники</c:v>
                </c:pt>
                <c:pt idx="2">
                  <c:v>Воздержавшиеся</c:v>
                </c:pt>
              </c:strCache>
            </c:strRef>
          </c:cat>
          <c:val>
            <c:numRef>
              <c:f>Лист1!$D$44:$D$46</c:f>
              <c:numCache>
                <c:formatCode>###0.0</c:formatCode>
                <c:ptCount val="3"/>
                <c:pt idx="0">
                  <c:v>62.803738317757009</c:v>
                </c:pt>
                <c:pt idx="1">
                  <c:v>25.358255451713397</c:v>
                </c:pt>
                <c:pt idx="2">
                  <c:v>11.838006230529595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33"/>
        <c:axId val="131857632"/>
        <c:axId val="131855672"/>
      </c:barChart>
      <c:catAx>
        <c:axId val="131857632"/>
        <c:scaling>
          <c:orientation val="minMax"/>
        </c:scaling>
        <c:delete val="0"/>
        <c:axPos val="b"/>
        <c:majorGridlines>
          <c:spPr>
            <a:ln w="19050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31855672"/>
        <c:crosses val="autoZero"/>
        <c:auto val="1"/>
        <c:lblAlgn val="ctr"/>
        <c:lblOffset val="100"/>
        <c:noMultiLvlLbl val="0"/>
      </c:catAx>
      <c:valAx>
        <c:axId val="131855672"/>
        <c:scaling>
          <c:orientation val="minMax"/>
          <c:max val="75"/>
        </c:scaling>
        <c:delete val="0"/>
        <c:axPos val="l"/>
        <c:majorGridlines>
          <c:spPr>
            <a:ln w="1587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31857632"/>
        <c:crosses val="autoZero"/>
        <c:crossBetween val="between"/>
        <c:majorUnit val="15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9827774145313547"/>
          <c:y val="5.6187798779201666E-2"/>
          <c:w val="0.46413536018766582"/>
          <c:h val="0.12846962253791447"/>
        </c:manualLayout>
      </c:layout>
      <c:overlay val="0"/>
      <c:spPr>
        <a:solidFill>
          <a:schemeClr val="bg1">
            <a:lumMod val="95000"/>
          </a:schemeClr>
        </a:solidFill>
        <a:ln>
          <a:solidFill>
            <a:srgbClr val="00206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220553818246055E-2"/>
          <c:y val="2.5709990556604823E-2"/>
          <c:w val="0.91745145348148938"/>
          <c:h val="0.898578109376735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Лист1!$C$50</c:f>
              <c:strCache>
                <c:ptCount val="1"/>
                <c:pt idx="0">
                  <c:v>Акцизы на табак и алкоголь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2046161537606933E-2"/>
                  <c:y val="8.1570797689145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985649742621244E-2"/>
                  <c:y val="6.3933868459059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515905640114063E-2"/>
                  <c:y val="6.39338684590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Лист1!$B$51:$B$53</c:f>
              <c:strCache>
                <c:ptCount val="3"/>
                <c:pt idx="0">
                  <c:v>Сторонники</c:v>
                </c:pt>
                <c:pt idx="1">
                  <c:v>Противники</c:v>
                </c:pt>
                <c:pt idx="2">
                  <c:v>Воздержавшиеся</c:v>
                </c:pt>
              </c:strCache>
            </c:strRef>
          </c:cat>
          <c:val>
            <c:numRef>
              <c:f>Лист1!$C$51:$C$53</c:f>
              <c:numCache>
                <c:formatCode>###0.0</c:formatCode>
                <c:ptCount val="3"/>
                <c:pt idx="0">
                  <c:v>75.3</c:v>
                </c:pt>
                <c:pt idx="1">
                  <c:v>15.202492211838006</c:v>
                </c:pt>
                <c:pt idx="2">
                  <c:v>9.4704049844236771</c:v>
                </c:pt>
              </c:numCache>
            </c:numRef>
          </c:val>
        </c:ser>
        <c:ser>
          <c:idx val="1"/>
          <c:order val="1"/>
          <c:tx>
            <c:strRef>
              <c:f>Лист1!$D$50</c:f>
              <c:strCache>
                <c:ptCount val="1"/>
                <c:pt idx="0">
                  <c:v>Налоги на азартные игры, лотереи</c:v>
                </c:pt>
              </c:strCache>
            </c:strRef>
          </c:tx>
          <c:spPr>
            <a:solidFill>
              <a:srgbClr val="C00000"/>
            </a:solidFill>
            <a:ln w="22225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3889994550112404E-17"/>
                  <c:y val="8.8184646150427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697441025071289E-3"/>
                  <c:y val="6.39338684590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777998910022481E-16"/>
                  <c:y val="7.2752333074102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Лист1!$B$51:$B$53</c:f>
              <c:strCache>
                <c:ptCount val="3"/>
                <c:pt idx="0">
                  <c:v>Сторонники</c:v>
                </c:pt>
                <c:pt idx="1">
                  <c:v>Противники</c:v>
                </c:pt>
                <c:pt idx="2">
                  <c:v>Воздержавшиеся</c:v>
                </c:pt>
              </c:strCache>
            </c:strRef>
          </c:cat>
          <c:val>
            <c:numRef>
              <c:f>Лист1!$D$51:$D$53</c:f>
              <c:numCache>
                <c:formatCode>###0.0</c:formatCode>
                <c:ptCount val="3"/>
                <c:pt idx="0">
                  <c:v>73.599999999999994</c:v>
                </c:pt>
                <c:pt idx="1">
                  <c:v>17.258566978193144</c:v>
                </c:pt>
                <c:pt idx="2">
                  <c:v>9.0965732087227416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34"/>
        <c:axId val="131855280"/>
        <c:axId val="131862336"/>
      </c:barChart>
      <c:catAx>
        <c:axId val="131855280"/>
        <c:scaling>
          <c:orientation val="minMax"/>
        </c:scaling>
        <c:delete val="0"/>
        <c:axPos val="b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31862336"/>
        <c:crosses val="autoZero"/>
        <c:auto val="1"/>
        <c:lblAlgn val="ctr"/>
        <c:lblOffset val="100"/>
        <c:noMultiLvlLbl val="0"/>
      </c:catAx>
      <c:valAx>
        <c:axId val="131862336"/>
        <c:scaling>
          <c:orientation val="minMax"/>
        </c:scaling>
        <c:delete val="0"/>
        <c:axPos val="l"/>
        <c:majorGridlines>
          <c:spPr>
            <a:ln w="1587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#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3185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1522155552843851"/>
          <c:y val="6.2061988304563213E-2"/>
          <c:w val="0.45028853806771918"/>
          <c:h val="0.11730250849973076"/>
        </c:manualLayout>
      </c:layout>
      <c:overlay val="0"/>
      <c:spPr>
        <a:solidFill>
          <a:schemeClr val="bg1">
            <a:lumMod val="95000"/>
          </a:schemeClr>
        </a:solidFill>
        <a:ln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5">
          <a:lumMod val="5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0.38209</cdr:x>
      <cdr:y>0.04525</cdr:y>
    </cdr:from>
    <cdr:to>
      <cdr:x>0.38209</cdr:x>
      <cdr:y>0.6062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274069" y="144016"/>
          <a:ext cx="0" cy="1785489"/>
        </a:xfrm>
        <a:prstGeom xmlns:a="http://schemas.openxmlformats.org/drawingml/2006/main" prst="line">
          <a:avLst/>
        </a:prstGeom>
        <a:ln xmlns:a="http://schemas.openxmlformats.org/drawingml/2006/main" w="73025" cmpd="dbl">
          <a:solidFill>
            <a:srgbClr val="C00000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0.89418</cdr:x>
      <cdr:y>0.10883</cdr:y>
    </cdr:from>
    <cdr:to>
      <cdr:x>0.89418</cdr:x>
      <cdr:y>0.50506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7891160" y="415352"/>
          <a:ext cx="0" cy="1512167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B8479-6CE8-4206-906F-42C3C872C9DB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C4963-0EBB-40AE-9E5C-0ECAA00503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6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C4963-0EBB-40AE-9E5C-0ECAA005035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57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C4963-0EBB-40AE-9E5C-0ECAA005035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193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C4963-0EBB-40AE-9E5C-0ECAA005035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95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C4963-0EBB-40AE-9E5C-0ECAA005035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774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C4963-0EBB-40AE-9E5C-0ECAA005035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60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46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83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36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46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11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60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67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94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49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8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44B59-881E-4D35-AA97-5EE1CC57BA01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950A5-CD93-4000-AEC4-54C11E373C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93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743180"/>
            <a:ext cx="9144000" cy="1261884"/>
          </a:xfrm>
          <a:prstGeom prst="rect">
            <a:avLst/>
          </a:prstGeom>
          <a:solidFill>
            <a:schemeClr val="tx2">
              <a:lumMod val="20000"/>
              <a:lumOff val="80000"/>
              <a:alpha val="29000"/>
            </a:schemeClr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ТЕАТР, ЗРИТЕЛИ И ГОСУДАРСТВО</a:t>
            </a:r>
            <a:r>
              <a:rPr lang="en-US" sz="38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 ЭКОНОМИЧЕСКИЕ ПРОБЛЕМЫ</a:t>
            </a:r>
            <a:endParaRPr lang="ru-RU" sz="38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98242"/>
            <a:ext cx="9144000" cy="810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ИНСТИТУТ ЭКОНОМИКИ РАН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ГОСУДАРСТВЕННЫЙ ИНСТИТУТ ИСКУССТВОЗНАНИЯ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6017706"/>
            <a:ext cx="9144000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Москва</a:t>
            </a:r>
          </a:p>
          <a:p>
            <a:pPr marL="0" marR="0" lvl="0" indent="0" algn="ctr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24 октября 2016 года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6512" y="2304450"/>
            <a:ext cx="9144000" cy="404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РУБИНШТЕЙН А.Я.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1118406"/>
              </p:ext>
            </p:extLst>
          </p:nvPr>
        </p:nvGraphicFramePr>
        <p:xfrm>
          <a:off x="184248" y="549858"/>
          <a:ext cx="8766367" cy="3167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44624"/>
            <a:ext cx="9144000" cy="41293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СОКРАЩЕНИЕ (НАЧИНАЯ С 2015 г.) БЮДЖЕТНЫХ  </a:t>
            </a:r>
            <a:r>
              <a:rPr lang="ru-RU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СУБСИДИЙ  ТЕАТРАМ   </a:t>
            </a:r>
            <a:endParaRPr lang="ru-RU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4568" y="3789040"/>
            <a:ext cx="9144000" cy="4385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700"/>
              </a:lnSpc>
            </a:pPr>
            <a:r>
              <a:rPr lang="ru-RU" sz="1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СТРУКТУРА ГОСУДАРСТВЕННЫХ РАСХОДОВ (В % К ВВП)</a:t>
            </a:r>
            <a:endParaRPr lang="ru-RU" sz="1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84248" y="4299630"/>
          <a:ext cx="8766367" cy="1684020"/>
        </p:xfrm>
        <a:graphic>
          <a:graphicData uri="http://schemas.openxmlformats.org/drawingml/2006/table">
            <a:tbl>
              <a:tblPr/>
              <a:tblGrid>
                <a:gridCol w="3312367"/>
                <a:gridCol w="1383901"/>
                <a:gridCol w="1794216"/>
                <a:gridCol w="2275883"/>
              </a:tblGrid>
              <a:tr h="54700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Структура консолидированного</a:t>
                      </a:r>
                    </a:p>
                    <a:p>
                      <a:pPr algn="l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бюджета России и ОЭСР (в % ВВП)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</a:p>
                    <a:p>
                      <a:pPr algn="ctr" fontAlgn="b">
                        <a:lnSpc>
                          <a:spcPts val="1600"/>
                        </a:lnSpc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 среднем по ОЭСР (2013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Разность между 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>
                        <a:lnSpc>
                          <a:spcPts val="1600"/>
                        </a:lnSpc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Россией и ОЭСР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24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Национальная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оборона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24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Здравоохранение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-3,00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24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Образование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-1,70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24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Культура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-0,70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248" y="6053807"/>
            <a:ext cx="8766367" cy="71603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Театр остро нуждается </a:t>
            </a:r>
            <a:r>
              <a:rPr lang="ru-RU" sz="2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эффективной системе финансовой поддержки, способной остановить процессы коммерциализации  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57070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564904"/>
            <a:ext cx="9144000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800" b="1" i="1" u="sng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Часть</a:t>
            </a:r>
            <a:r>
              <a:rPr lang="en-US" sz="3800" b="1" i="1" u="sng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III</a:t>
            </a:r>
            <a:endParaRPr lang="ru-RU" sz="3800" b="1" i="1" u="sng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ИННОВАЦИОННАЯ СИСТЕМА ФИНАНСИРОВАНИЯ </a:t>
            </a:r>
            <a:endParaRPr lang="ru-RU" sz="38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22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572681"/>
            <a:ext cx="8935912" cy="127214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ts val="2300"/>
              </a:lnSpc>
              <a:spcBef>
                <a:spcPts val="2400"/>
              </a:spcBef>
            </a:pP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Нормативный бюджет</a:t>
            </a:r>
            <a:r>
              <a:rPr lang="ru-RU" sz="2400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Бюджетные нормативы -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минимальные доли </a:t>
            </a:r>
            <a:r>
              <a:rPr lang="ru-RU" sz="2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расходов на культуру в бюджетах всех уровней,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обеспечивающие </a:t>
            </a:r>
            <a:r>
              <a:rPr lang="ru-RU" sz="2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выполнение государственных обязательств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 работниками культуры (зарплаты) и потребителями </a:t>
            </a:r>
            <a:r>
              <a:rPr lang="ru-RU" sz="2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культурных благ </a:t>
            </a:r>
            <a:r>
              <a:rPr lang="en-US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цены</a:t>
            </a:r>
            <a:r>
              <a:rPr lang="en-US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42575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НОРМАТИВНЫЙ </a:t>
            </a:r>
            <a:r>
              <a:rPr lang="ru-RU" sz="2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БЮДЖЕТ И БЮДЖЕТ </a:t>
            </a:r>
            <a:r>
              <a:rPr lang="ru-RU" sz="22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РАЗВИТИЯ ОРГАНИЗАЦИЙ КУЛЬТУРЫ </a:t>
            </a:r>
            <a:endParaRPr lang="ru-RU" sz="22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988840"/>
            <a:ext cx="8935912" cy="459356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ts val="2300"/>
              </a:lnSpc>
              <a:spcBef>
                <a:spcPts val="1200"/>
              </a:spcBef>
            </a:pP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 РАЗВИТИЯ </a:t>
            </a:r>
          </a:p>
          <a:p>
            <a:pPr marL="342900" lvl="0" indent="-342900" algn="just">
              <a:lnSpc>
                <a:spcPts val="22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институт 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индивидуальных бюджетных назначений - предоставление возможности каждому налогоплательщику, исходя из его собственных предпочтений, распределять небольшую часть уплачиваемого им подоходного налога на финансирование проектов в области науки, культуры, образования и социальной сферы</a:t>
            </a:r>
          </a:p>
          <a:p>
            <a:pPr marL="342900" lvl="0" indent="-342900" algn="just">
              <a:lnSpc>
                <a:spcPts val="22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маркированные налоги, предусматривающие прямое направление в сферу культуры доходов от конкретных видов налогов и </a:t>
            </a: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сборов</a:t>
            </a:r>
          </a:p>
          <a:p>
            <a:pPr lvl="0" algn="just">
              <a:lnSpc>
                <a:spcPts val="2200"/>
              </a:lnSpc>
            </a:pP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(пример</a:t>
            </a:r>
            <a:r>
              <a:rPr 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часть акцизов на табак и алкоголь, налог на лотереи и т.д.) </a:t>
            </a:r>
            <a:endParaRPr lang="ru-RU" sz="24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2200"/>
              </a:lnSpc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ru-RU" sz="24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эндаумент-фонды, позволяющие </a:t>
            </a:r>
            <a:r>
              <a:rPr lang="ru-RU" sz="2400" dirty="0">
                <a:latin typeface="Arial Narrow" panose="020B0606020202030204" pitchFamily="34" charset="0"/>
                <a:ea typeface="Times New Roman" panose="02020603050405020304" pitchFamily="18" charset="0"/>
              </a:rPr>
              <a:t>накапливать поступления  от маркированных налогов и индивидуальных бюджетных назначений, с целью извлечения возрастающего текущего дохода от целевого капитала, направляемого на поддержку культурной деятельности в форме конкурсного финансирования грантов</a:t>
            </a:r>
            <a:endParaRPr lang="ru-RU" sz="2400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1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064930"/>
            <a:ext cx="9168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Институт бюджетных </a:t>
            </a:r>
            <a:r>
              <a:rPr lang="ru-RU" sz="2400" dirty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назначений и </a:t>
            </a:r>
            <a:r>
              <a:rPr lang="ru-RU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региональные эндаумент– фонды </a:t>
            </a:r>
            <a:endParaRPr kumimoji="0" lang="ru-RU" sz="2400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мнение</a:t>
            </a:r>
            <a:r>
              <a:rPr lang="ru-RU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респондентов в % к их общему числу</a:t>
            </a:r>
            <a:r>
              <a:rPr lang="ru-RU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4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605888"/>
              </p:ext>
            </p:extLst>
          </p:nvPr>
        </p:nvGraphicFramePr>
        <p:xfrm>
          <a:off x="179512" y="1772816"/>
          <a:ext cx="87849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28826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ОБЩЕСТВЕННАЯ ЭКСПЕРТИЗА ОСНОВНЫХ ЭЛЕМЕНТОВ ИННОВАЦИОННОЙ  СИСТЕМЫ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ФИНАНСИРОВАНИЯ КУЛЬТУРНОЙ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ДЕЯТЕЛЬНОСТИ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для внесения в Закон о культуре)  </a:t>
            </a:r>
            <a:endParaRPr kumimoji="0" lang="ru-RU" sz="2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052736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Маркированные налоги - источник формирования  эндаумент–фондов</a:t>
            </a:r>
          </a:p>
          <a:p>
            <a:pPr lvl="0" algn="ctr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(мнение респондентов в % к их общему числу</a:t>
            </a:r>
            <a:r>
              <a:rPr lang="ru-RU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740735"/>
              </p:ext>
            </p:extLst>
          </p:nvPr>
        </p:nvGraphicFramePr>
        <p:xfrm>
          <a:off x="251520" y="1760622"/>
          <a:ext cx="8784976" cy="4980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28826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ОБЩЕСТВЕННАЯ ЭКСПЕРТИЗА ОСНОВНЫХ ЭЛЕМЕНТОВ ИННОВАЦИОННОЙ  СИСТЕМЫ</a:t>
            </a:r>
            <a:r>
              <a:rPr lang="ru-RU" b="1" dirty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ФИНАНСИРОВАНИЯ КУЛЬТУРНОЙ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ДЕЯТЕЛЬНОСТИ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для внесения в Закон о культуре)  </a:t>
            </a:r>
            <a:endParaRPr kumimoji="0" lang="ru-RU" sz="2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1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564904"/>
            <a:ext cx="9144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СПАСИБО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ЗА ВНИМАНИЕ ! 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41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564904"/>
            <a:ext cx="91440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800" b="1" i="1" u="sng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Часть</a:t>
            </a:r>
            <a:r>
              <a:rPr lang="en-US" sz="3800" b="1" i="1" u="sng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I</a:t>
            </a:r>
            <a:endParaRPr lang="ru-RU" sz="3800" b="1" i="1" u="sng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СТАТИСТИКА</a:t>
            </a:r>
            <a:endParaRPr lang="ru-RU" sz="38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36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342311"/>
              </p:ext>
            </p:extLst>
          </p:nvPr>
        </p:nvGraphicFramePr>
        <p:xfrm>
          <a:off x="284107" y="3540125"/>
          <a:ext cx="8568952" cy="3182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50914"/>
            <a:ext cx="9144000" cy="72404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ru-RU" sz="17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УСПЕХИ  ДЕСЯТИЛЕТИЯ – </a:t>
            </a:r>
            <a:r>
              <a:rPr lang="ru-RU" sz="1700" b="1" u="sng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ВОЗРОЖДЕНИЕ ЗРИТЕЛЬСКОГО ИНТЕРЕСА</a:t>
            </a:r>
            <a:r>
              <a:rPr lang="ru-RU" sz="17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БЛАГОДАРЯ ТАЛАНТУ АРТИСТОВ, РЕЖИССЕРОВ, ХУДОЖНИКОВ</a:t>
            </a:r>
            <a:r>
              <a:rPr lang="ru-RU" sz="1700" b="1" dirty="0">
                <a:solidFill>
                  <a:schemeClr val="bg1"/>
                </a:solidFill>
                <a:latin typeface="Arial Narrow" panose="020B0606020202030204" pitchFamily="34" charset="0"/>
              </a:rPr>
              <a:t>, ПРОДЮСЕРОВ И </a:t>
            </a:r>
            <a:r>
              <a:rPr lang="ru-RU" sz="17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ПОДДЕРЖКЕ ГОСУДАРСТВА</a:t>
            </a:r>
            <a:endParaRPr lang="ru-RU" sz="17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8138"/>
              </p:ext>
            </p:extLst>
          </p:nvPr>
        </p:nvGraphicFramePr>
        <p:xfrm>
          <a:off x="284107" y="904689"/>
          <a:ext cx="8568950" cy="1986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9071"/>
                <a:gridCol w="921976"/>
                <a:gridCol w="921976"/>
                <a:gridCol w="921976"/>
                <a:gridCol w="921976"/>
                <a:gridCol w="921975"/>
              </a:tblGrid>
              <a:tr h="312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Arial Narrow" panose="020B0606020202030204" pitchFamily="34" charset="0"/>
                        </a:rPr>
                        <a:t>2011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Arial Narrow" panose="020B0606020202030204" pitchFamily="34" charset="0"/>
                        </a:rPr>
                        <a:t>2012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Arial Narrow" panose="020B0606020202030204" pitchFamily="34" charset="0"/>
                        </a:rPr>
                        <a:t>2013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  Число </a:t>
                      </a:r>
                      <a:r>
                        <a:rPr lang="ru-RU" sz="2100" u="none" strike="noStrike" dirty="0">
                          <a:effectLst/>
                          <a:latin typeface="Arial Narrow" panose="020B0606020202030204" pitchFamily="34" charset="0"/>
                        </a:rPr>
                        <a:t>театров  (ед)                   </a:t>
                      </a:r>
                      <a:endParaRPr lang="ru-RU" sz="2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>
                          <a:effectLst/>
                          <a:latin typeface="Arial Narrow" panose="020B0606020202030204" pitchFamily="34" charset="0"/>
                        </a:rPr>
                        <a:t>598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>
                          <a:effectLst/>
                          <a:latin typeface="Arial Narrow" panose="020B0606020202030204" pitchFamily="34" charset="0"/>
                        </a:rPr>
                        <a:t>606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>
                          <a:effectLst/>
                          <a:latin typeface="Arial Narrow" panose="020B0606020202030204" pitchFamily="34" charset="0"/>
                        </a:rPr>
                        <a:t>612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>
                          <a:effectLst/>
                          <a:latin typeface="Arial Narrow" panose="020B0606020202030204" pitchFamily="34" charset="0"/>
                        </a:rPr>
                        <a:t>617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>
                          <a:effectLst/>
                          <a:latin typeface="Arial Narrow" panose="020B0606020202030204" pitchFamily="34" charset="0"/>
                        </a:rPr>
                        <a:t>614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0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  Численность работников (тыс. чел.)              </a:t>
                      </a:r>
                      <a:endParaRPr lang="ru-RU" sz="2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en-US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,9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86,3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85,5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86,3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86,3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  Число </a:t>
                      </a:r>
                      <a:r>
                        <a:rPr lang="ru-RU" sz="2100" u="none" strike="noStrike" dirty="0">
                          <a:effectLst/>
                          <a:latin typeface="Arial Narrow" panose="020B0606020202030204" pitchFamily="34" charset="0"/>
                        </a:rPr>
                        <a:t>новых </a:t>
                      </a:r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постановок  </a:t>
                      </a:r>
                      <a:r>
                        <a:rPr lang="ru-RU" sz="2100" u="none" strike="noStrike" dirty="0">
                          <a:effectLst/>
                          <a:latin typeface="Arial Narrow" panose="020B0606020202030204" pitchFamily="34" charset="0"/>
                        </a:rPr>
                        <a:t>(ед)             </a:t>
                      </a:r>
                      <a:endParaRPr lang="ru-RU" sz="2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>
                          <a:effectLst/>
                          <a:latin typeface="Arial Narrow" panose="020B0606020202030204" pitchFamily="34" charset="0"/>
                        </a:rPr>
                        <a:t>2804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>
                          <a:effectLst/>
                          <a:latin typeface="Arial Narrow" panose="020B0606020202030204" pitchFamily="34" charset="0"/>
                        </a:rPr>
                        <a:t>2965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>
                          <a:effectLst/>
                          <a:latin typeface="Arial Narrow" panose="020B0606020202030204" pitchFamily="34" charset="0"/>
                        </a:rPr>
                        <a:t>2930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>
                          <a:effectLst/>
                          <a:latin typeface="Arial Narrow" panose="020B0606020202030204" pitchFamily="34" charset="0"/>
                        </a:rPr>
                        <a:t>2994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>
                          <a:effectLst/>
                          <a:latin typeface="Arial Narrow" panose="020B0606020202030204" pitchFamily="34" charset="0"/>
                        </a:rPr>
                        <a:t>3155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  Число </a:t>
                      </a:r>
                      <a:r>
                        <a:rPr lang="ru-RU" sz="2100" u="none" strike="noStrike" dirty="0">
                          <a:effectLst/>
                          <a:latin typeface="Arial Narrow" panose="020B0606020202030204" pitchFamily="34" charset="0"/>
                        </a:rPr>
                        <a:t>спектаклей </a:t>
                      </a:r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(тыс.)            </a:t>
                      </a:r>
                      <a:endParaRPr lang="ru-RU" sz="2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148,3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150,4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155,2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161,3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165,3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100" u="none" strike="noStrike" dirty="0" smtClean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2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Число </a:t>
                      </a:r>
                      <a:r>
                        <a:rPr lang="ru-RU" sz="2100" b="1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зрителей </a:t>
                      </a:r>
                      <a:r>
                        <a:rPr lang="ru-RU" sz="2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(млн. чел.)</a:t>
                      </a:r>
                      <a:endParaRPr lang="ru-RU" sz="21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32,6</a:t>
                      </a:r>
                      <a:endParaRPr lang="ru-RU" sz="21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33,4</a:t>
                      </a:r>
                      <a:endParaRPr lang="ru-RU" sz="21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35,1</a:t>
                      </a:r>
                      <a:endParaRPr lang="ru-RU" sz="21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36,6</a:t>
                      </a:r>
                      <a:endParaRPr lang="ru-RU" sz="21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1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37,4</a:t>
                      </a:r>
                      <a:endParaRPr lang="ru-RU" sz="2100" b="1" i="0" u="none" strike="noStrike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990" marR="5990" marT="59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2985485"/>
            <a:ext cx="9144000" cy="42575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00"/>
              </a:lnSpc>
            </a:pPr>
            <a:r>
              <a:rPr lang="ru-RU" sz="15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ДИНАМИКА ЧИСЛА ПОСЕЩЕНИЙ ТЕАТРОВ НА 1000 ЖИТЕЛЕЙ </a:t>
            </a:r>
            <a:endParaRPr lang="ru-RU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563888" y="6093296"/>
            <a:ext cx="0" cy="288032"/>
          </a:xfrm>
          <a:prstGeom prst="line">
            <a:avLst/>
          </a:prstGeom>
          <a:ln w="9525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7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537412"/>
              </p:ext>
            </p:extLst>
          </p:nvPr>
        </p:nvGraphicFramePr>
        <p:xfrm>
          <a:off x="177288" y="1398206"/>
          <a:ext cx="8856984" cy="3690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116632"/>
            <a:ext cx="9144000" cy="40164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ru-RU" sz="135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sz="175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ОТНОШЕНИЕ  СРЕДНЕЙ  ЗАРПЛАТЫ  В  </a:t>
            </a:r>
            <a:r>
              <a:rPr lang="ru-RU" sz="175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ТЕАТРЕ  И  В КУЛЬТУРЕ  К  </a:t>
            </a:r>
            <a:r>
              <a:rPr lang="ru-RU" sz="175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СРЕДНЕЙ </a:t>
            </a:r>
            <a:r>
              <a:rPr lang="ru-RU" sz="175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ПО ЭКОНОМИКЕ  </a:t>
            </a:r>
            <a:endParaRPr lang="ru-RU" sz="175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3736" y="613137"/>
            <a:ext cx="8860536" cy="70788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отличие от культуры в целом в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театрах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среднемесячная заработная плата </a:t>
            </a: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росла более высокими темпами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чем в среднем по экономике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3736" y="6053807"/>
            <a:ext cx="8860536" cy="70788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Тренд коммерциализации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основной деятельности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театра –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ошибочная</a:t>
            </a:r>
            <a:r>
              <a:rPr lang="ru-RU" sz="2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стратегия учредителей, чреватая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сокращением театральной аудитории</a:t>
            </a:r>
            <a:r>
              <a:rPr lang="ru-RU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3736" y="5217400"/>
            <a:ext cx="8860536" cy="70788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Майские указы и установки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учредителей</a:t>
            </a:r>
            <a:r>
              <a:rPr lang="en-US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качестве главного источника </a:t>
            </a:r>
            <a:r>
              <a:rPr lang="ru-RU" sz="2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роста оплаты труда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предписан рост собственных доходов театров </a:t>
            </a:r>
            <a:endParaRPr lang="ru-RU" sz="2400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47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7679"/>
              </p:ext>
            </p:extLst>
          </p:nvPr>
        </p:nvGraphicFramePr>
        <p:xfrm>
          <a:off x="209232" y="764704"/>
          <a:ext cx="875525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16632"/>
            <a:ext cx="9144000" cy="39735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ru-RU" sz="135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КОММЕРЦИАЛИЗАЦИЯ – РОСТ  ДОЛИ 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РАСХОДОВ,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ПОКРЫВАЕМОЙ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ДОХОДАМИ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ОТ ПРОДАЖИ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БИЛЕТОВ </a:t>
            </a:r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9232" y="4730368"/>
            <a:ext cx="8755256" cy="194059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Известно, что эффективное отношение доходов от продажи билетов в репертуарных театрах к их расходам определяется нормой в </a:t>
            </a: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18-20%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i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Драган Клаич</a:t>
            </a:r>
            <a:r>
              <a:rPr lang="ru-RU" sz="2400" i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Именно эта норма гармонизирует интересы творческих людей</a:t>
            </a:r>
            <a:r>
              <a:rPr lang="ru-RU" sz="2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потребности зрителей и 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общества. Увеличение доли доходов за счет роста цен создает (кроме самых исключительных случаев) риски последующей </a:t>
            </a: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потери зрителей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51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864822"/>
              </p:ext>
            </p:extLst>
          </p:nvPr>
        </p:nvGraphicFramePr>
        <p:xfrm>
          <a:off x="209232" y="565377"/>
          <a:ext cx="882504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5720" y="74751"/>
            <a:ext cx="9144000" cy="4385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ДИНАМИКА  ЦЕН  НА 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БИЛЕТЫ </a:t>
            </a:r>
            <a:r>
              <a:rPr lang="ru-RU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И 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ПОСЕЩАЕМОСТИ </a:t>
            </a:r>
            <a:r>
              <a:rPr lang="ru-RU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ТЕАТРОВ (2011=1) </a:t>
            </a:r>
            <a:endParaRPr lang="ru-RU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9232" y="4434177"/>
            <a:ext cx="8825040" cy="1426031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2012 – 2014 гг. наблюдался небольшой рост цен на билеты (</a:t>
            </a: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пункта), что положительно сказалось на посещаемости театров, выросшей на </a:t>
            </a: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пунктов. И, наоборот, значительный рост цен в 2015 году (на </a:t>
            </a: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24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пунктов) затормозил рост посещаемости – она осталась на уровне 2014 года. 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1456" y="5912584"/>
            <a:ext cx="8825040" cy="89255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продолжении роста </a:t>
            </a:r>
            <a:r>
              <a:rPr lang="ru-RU" sz="2600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 на билеты театры могут оказаться </a:t>
            </a:r>
            <a:r>
              <a:rPr lang="ru-RU" sz="26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ситуации 2005 года – </a:t>
            </a:r>
            <a:r>
              <a:rPr lang="ru-RU" sz="2600" dirty="0">
                <a:solidFill>
                  <a:srgbClr val="C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меньше 200 посещений на 1000 жителей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275856" y="2708920"/>
            <a:ext cx="0" cy="5760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6516216" y="2348880"/>
            <a:ext cx="0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932040" y="2492896"/>
            <a:ext cx="0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81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564904"/>
            <a:ext cx="91440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800" b="1" i="1" u="sng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Часть</a:t>
            </a:r>
            <a:r>
              <a:rPr lang="en-US" sz="3800" b="1" i="1" u="sng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II</a:t>
            </a:r>
            <a:endParaRPr lang="ru-RU" sz="3800" b="1" i="1" u="sng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ПРОБЛЕМЫ</a:t>
            </a:r>
            <a:endParaRPr lang="ru-RU" sz="38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1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3508" y="1960379"/>
            <a:ext cx="8856984" cy="4708981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ts val="100"/>
              </a:lnSpc>
              <a:spcAft>
                <a:spcPct val="0"/>
              </a:spcAft>
            </a:pPr>
            <a:r>
              <a:rPr lang="ru-RU" sz="2400" b="1" dirty="0" smtClean="0"/>
              <a:t> </a:t>
            </a:r>
            <a:endParaRPr lang="ru-RU" sz="800" b="1" dirty="0" smtClean="0"/>
          </a:p>
          <a:p>
            <a:pPr lvl="0" eaLnBrk="0" fontAlgn="base" hangingPunct="0">
              <a:lnSpc>
                <a:spcPts val="200"/>
              </a:lnSpc>
              <a:spcAft>
                <a:spcPct val="0"/>
              </a:spcAft>
            </a:pPr>
            <a:r>
              <a:rPr lang="ru-RU" sz="1200" b="1" u="sng" dirty="0" smtClean="0">
                <a:latin typeface="Arial Narrow" panose="020B0606020202030204" pitchFamily="34" charset="0"/>
              </a:rPr>
              <a:t> </a:t>
            </a:r>
          </a:p>
          <a:p>
            <a:pPr marL="180000" lvl="0" eaLnBrk="0" fontAlgn="base" hangingPunct="0">
              <a:lnSpc>
                <a:spcPts val="5100"/>
              </a:lnSpc>
              <a:spcAft>
                <a:spcPct val="0"/>
              </a:spcAft>
              <a:buFont typeface="Wingdings" pitchFamily="2" charset="2"/>
              <a:buChar char="q"/>
            </a:pPr>
            <a:r>
              <a:rPr lang="ru-RU" sz="2800" b="1" dirty="0" smtClean="0">
                <a:latin typeface="Arial Narrow" panose="020B0606020202030204" pitchFamily="34" charset="0"/>
              </a:rPr>
              <a:t>   Избыточное регулирование организаций культуры</a:t>
            </a:r>
          </a:p>
          <a:p>
            <a:pPr marL="180000" lvl="0" eaLnBrk="0" fontAlgn="base" hangingPunct="0">
              <a:lnSpc>
                <a:spcPts val="5100"/>
              </a:lnSpc>
              <a:spcAft>
                <a:spcPct val="0"/>
              </a:spcAft>
              <a:buFont typeface="Wingdings" pitchFamily="2" charset="2"/>
              <a:buChar char="q"/>
            </a:pPr>
            <a:r>
              <a:rPr lang="ru-RU" sz="2800" b="1" dirty="0" smtClean="0">
                <a:latin typeface="Arial Narrow" panose="020B0606020202030204" pitchFamily="34" charset="0"/>
              </a:rPr>
              <a:t>   Не </a:t>
            </a:r>
            <a:r>
              <a:rPr lang="ru-RU" sz="2800" b="1" dirty="0">
                <a:latin typeface="Arial Narrow" panose="020B0606020202030204" pitchFamily="34" charset="0"/>
              </a:rPr>
              <a:t>всегда адекватные установки учредителей</a:t>
            </a:r>
            <a:endParaRPr lang="ru-RU" sz="2800" b="1" dirty="0" smtClean="0">
              <a:latin typeface="Arial Narrow" panose="020B0606020202030204" pitchFamily="34" charset="0"/>
            </a:endParaRPr>
          </a:p>
          <a:p>
            <a:pPr marL="180000" lvl="0" eaLnBrk="0" fontAlgn="base" hangingPunct="0">
              <a:lnSpc>
                <a:spcPts val="5100"/>
              </a:lnSpc>
              <a:spcAft>
                <a:spcPct val="0"/>
              </a:spcAft>
              <a:buFont typeface="Wingdings" pitchFamily="2" charset="2"/>
              <a:buChar char="q"/>
            </a:pPr>
            <a:r>
              <a:rPr lang="ru-RU" sz="2800" b="1" dirty="0">
                <a:latin typeface="Arial Narrow" panose="020B0606020202030204" pitchFamily="34" charset="0"/>
              </a:rPr>
              <a:t> </a:t>
            </a:r>
            <a:r>
              <a:rPr lang="ru-RU" sz="2800" b="1" dirty="0" smtClean="0">
                <a:latin typeface="Arial Narrow" panose="020B0606020202030204" pitchFamily="34" charset="0"/>
              </a:rPr>
              <a:t>  Насаждаемая </a:t>
            </a:r>
            <a:r>
              <a:rPr lang="ru-RU" sz="2800" b="1" dirty="0">
                <a:latin typeface="Arial Narrow" panose="020B0606020202030204" pitchFamily="34" charset="0"/>
              </a:rPr>
              <a:t>стратегия коммерциализации</a:t>
            </a:r>
            <a:endParaRPr lang="ru-RU" sz="2800" b="1" dirty="0" smtClean="0">
              <a:latin typeface="Arial Narrow" panose="020B0606020202030204" pitchFamily="34" charset="0"/>
            </a:endParaRPr>
          </a:p>
          <a:p>
            <a:pPr marL="180000" lvl="0" eaLnBrk="0" fontAlgn="base" hangingPunct="0">
              <a:lnSpc>
                <a:spcPts val="5100"/>
              </a:lnSpc>
              <a:spcAft>
                <a:spcPct val="0"/>
              </a:spcAft>
              <a:buFont typeface="Wingdings" pitchFamily="2" charset="2"/>
              <a:buChar char="q"/>
            </a:pPr>
            <a:r>
              <a:rPr lang="ru-RU" sz="2800" b="1" dirty="0" smtClean="0">
                <a:latin typeface="Arial Narrow" panose="020B0606020202030204" pitchFamily="34" charset="0"/>
              </a:rPr>
              <a:t>   Хроническое недофинансирование культуры  </a:t>
            </a:r>
          </a:p>
          <a:p>
            <a:pPr marL="180000" marR="0" lvl="0" indent="0" defTabSz="914400" rtl="0" eaLnBrk="0" fontAlgn="base" latinLnBrk="0" hangingPunct="0">
              <a:lnSpc>
                <a:spcPts val="5100"/>
              </a:lnSpc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ru-RU" sz="2800" b="1" dirty="0" smtClean="0">
                <a:latin typeface="Arial Narrow" panose="020B0606020202030204" pitchFamily="34" charset="0"/>
              </a:rPr>
              <a:t>   Региональная </a:t>
            </a:r>
            <a:r>
              <a:rPr lang="ru-RU" sz="2800" b="1" dirty="0" smtClean="0">
                <a:latin typeface="Arial Narrow" panose="020B0606020202030204" pitchFamily="34" charset="0"/>
              </a:rPr>
              <a:t>дифференциация – неравенство</a:t>
            </a:r>
            <a:endParaRPr lang="en-US" sz="2800" b="1" dirty="0" smtClean="0">
              <a:latin typeface="Arial Narrow" panose="020B0606020202030204" pitchFamily="34" charset="0"/>
            </a:endParaRPr>
          </a:p>
          <a:p>
            <a:pPr marL="180000" marR="0" lvl="0" indent="0" defTabSz="914400" rtl="0" eaLnBrk="0" fontAlgn="base" latinLnBrk="0" hangingPunct="0">
              <a:lnSpc>
                <a:spcPts val="5100"/>
              </a:lnSpc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en-US" sz="2800" b="1" dirty="0">
                <a:latin typeface="Arial Narrow" panose="020B0606020202030204" pitchFamily="34" charset="0"/>
              </a:rPr>
              <a:t> </a:t>
            </a:r>
            <a:r>
              <a:rPr lang="en-US" sz="2800" b="1" dirty="0" smtClean="0">
                <a:latin typeface="Arial Narrow" panose="020B0606020202030204" pitchFamily="34" charset="0"/>
              </a:rPr>
              <a:t>  </a:t>
            </a:r>
            <a:r>
              <a:rPr lang="ru-RU" sz="2800" b="1" dirty="0" smtClean="0">
                <a:latin typeface="Arial Narrow" panose="020B0606020202030204" pitchFamily="34" charset="0"/>
              </a:rPr>
              <a:t>Архаичная </a:t>
            </a:r>
            <a:r>
              <a:rPr lang="ru-RU" sz="2800" b="1" dirty="0">
                <a:latin typeface="Arial Narrow" panose="020B0606020202030204" pitchFamily="34" charset="0"/>
              </a:rPr>
              <a:t>система </a:t>
            </a:r>
            <a:r>
              <a:rPr lang="ru-RU" sz="2800" b="1" dirty="0" smtClean="0">
                <a:latin typeface="Arial Narrow" panose="020B0606020202030204" pitchFamily="34" charset="0"/>
              </a:rPr>
              <a:t>финансирования</a:t>
            </a:r>
          </a:p>
          <a:p>
            <a:pPr marL="180000" lvl="0" eaLnBrk="0" fontAlgn="base" hangingPunct="0">
              <a:lnSpc>
                <a:spcPts val="5100"/>
              </a:lnSpc>
              <a:spcAft>
                <a:spcPct val="0"/>
              </a:spcAft>
              <a:buFont typeface="Wingdings" pitchFamily="2" charset="2"/>
              <a:buChar char="q"/>
            </a:pPr>
            <a:r>
              <a:rPr lang="ru-RU" sz="2800" b="1" dirty="0" smtClean="0">
                <a:latin typeface="Arial Narrow" panose="020B0606020202030204" pitchFamily="34" charset="0"/>
              </a:rPr>
              <a:t>   Неразвитые институты гражданского общества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44624"/>
            <a:ext cx="9144000" cy="4385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ru-RU" sz="23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ОБЩИЕ  ПРОБЛЕМЫ,  ЗАТРУДНЯЮЩИЕ  РАЗВИТИЕ  ТЕАТРА     </a:t>
            </a:r>
            <a:endParaRPr lang="ru-RU" sz="23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3508" y="620688"/>
            <a:ext cx="8856984" cy="1169551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2800"/>
              </a:lnSpc>
              <a:spcBef>
                <a:spcPts val="600"/>
              </a:spcBef>
              <a:spcAft>
                <a:spcPct val="0"/>
              </a:spcAft>
            </a:pPr>
            <a:r>
              <a:rPr lang="ru-RU" sz="2600" i="1" dirty="0" smtClean="0">
                <a:latin typeface="Arial Narrow" panose="020B0606020202030204" pitchFamily="34" charset="0"/>
              </a:rPr>
              <a:t>Кеннет </a:t>
            </a:r>
            <a:r>
              <a:rPr lang="ru-RU" sz="2600" i="1" dirty="0" smtClean="0">
                <a:latin typeface="Arial Narrow" panose="020B0606020202030204" pitchFamily="34" charset="0"/>
              </a:rPr>
              <a:t>Миноуг</a:t>
            </a:r>
            <a:r>
              <a:rPr lang="en-US" sz="2600" i="1" dirty="0" smtClean="0">
                <a:latin typeface="Arial Narrow" panose="020B0606020202030204" pitchFamily="34" charset="0"/>
              </a:rPr>
              <a:t>:</a:t>
            </a:r>
            <a:r>
              <a:rPr lang="ru-RU" sz="2600" i="1" dirty="0" smtClean="0">
                <a:latin typeface="Arial Narrow" panose="020B0606020202030204" pitchFamily="34" charset="0"/>
              </a:rPr>
              <a:t> </a:t>
            </a:r>
            <a:r>
              <a:rPr lang="ru-RU" sz="26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«В </a:t>
            </a:r>
            <a:r>
              <a:rPr lang="ru-RU" sz="2600" dirty="0">
                <a:solidFill>
                  <a:srgbClr val="C00000"/>
                </a:solidFill>
                <a:latin typeface="Arial Narrow" panose="020B0606020202030204" pitchFamily="34" charset="0"/>
              </a:rPr>
              <a:t>то время </a:t>
            </a:r>
            <a:r>
              <a:rPr lang="ru-RU" sz="26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как </a:t>
            </a:r>
            <a:r>
              <a:rPr lang="ru-RU" sz="2600" dirty="0">
                <a:solidFill>
                  <a:srgbClr val="C00000"/>
                </a:solidFill>
                <a:latin typeface="Arial Narrow" panose="020B0606020202030204" pitchFamily="34" charset="0"/>
              </a:rPr>
              <a:t>демократия означает необходимость правительства отчитываться перед избирателями, наши правители теперь заставляют нас отчитываться перед ними</a:t>
            </a:r>
            <a:r>
              <a:rPr lang="ru-RU" sz="26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»</a:t>
            </a:r>
            <a:endParaRPr lang="ru-RU" sz="26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  <a:ln>
            <a:solidFill>
              <a:srgbClr val="333399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700" i="1" u="sng" dirty="0">
                <a:latin typeface="Arial Narrow" panose="020B0606020202030204" pitchFamily="34" charset="0"/>
              </a:rPr>
              <a:t>Показатели </a:t>
            </a:r>
            <a:r>
              <a:rPr lang="ru-RU" sz="1700" i="1" u="sng" dirty="0" smtClean="0">
                <a:latin typeface="Arial Narrow" panose="020B0606020202030204" pitchFamily="34" charset="0"/>
              </a:rPr>
              <a:t>объема театральных </a:t>
            </a:r>
            <a:r>
              <a:rPr lang="ru-RU" sz="1700" i="1" u="sng" dirty="0">
                <a:latin typeface="Arial Narrow" panose="020B0606020202030204" pitchFamily="34" charset="0"/>
              </a:rPr>
              <a:t>услуг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500" dirty="0" smtClean="0">
                <a:latin typeface="Arial Narrow" panose="020B0606020202030204" pitchFamily="34" charset="0"/>
              </a:rPr>
              <a:t>Количество </a:t>
            </a:r>
            <a:r>
              <a:rPr lang="ru-RU" sz="2500" dirty="0">
                <a:latin typeface="Arial Narrow" panose="020B0606020202030204" pitchFamily="34" charset="0"/>
              </a:rPr>
              <a:t>публичных показов </a:t>
            </a:r>
            <a:r>
              <a:rPr lang="ru-RU" sz="2500" dirty="0" smtClean="0">
                <a:latin typeface="Arial Narrow" panose="020B0606020202030204" pitchFamily="34" charset="0"/>
              </a:rPr>
              <a:t>спектаклей</a:t>
            </a:r>
            <a:endParaRPr lang="ru-RU" sz="2500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500" dirty="0">
                <a:latin typeface="Arial Narrow" panose="020B0606020202030204" pitchFamily="34" charset="0"/>
              </a:rPr>
              <a:t>Количество публичных показов </a:t>
            </a:r>
            <a:r>
              <a:rPr lang="ru-RU" sz="2500" dirty="0" smtClean="0">
                <a:latin typeface="Arial Narrow" panose="020B0606020202030204" pitchFamily="34" charset="0"/>
              </a:rPr>
              <a:t>спектаклей </a:t>
            </a:r>
            <a:r>
              <a:rPr lang="ru-RU" sz="2500" dirty="0">
                <a:latin typeface="Arial Narrow" panose="020B0606020202030204" pitchFamily="34" charset="0"/>
              </a:rPr>
              <a:t>на </a:t>
            </a:r>
            <a:r>
              <a:rPr lang="ru-RU" sz="2500" dirty="0" smtClean="0">
                <a:latin typeface="Arial Narrow" panose="020B0606020202030204" pitchFamily="34" charset="0"/>
              </a:rPr>
              <a:t>гастроля</a:t>
            </a:r>
            <a:r>
              <a:rPr lang="ru-RU" sz="2400" dirty="0" smtClean="0">
                <a:latin typeface="Arial Narrow" panose="020B0606020202030204" pitchFamily="34" charset="0"/>
              </a:rPr>
              <a:t>х</a:t>
            </a:r>
          </a:p>
          <a:p>
            <a:pPr marL="0" indent="0">
              <a:buNone/>
            </a:pPr>
            <a:r>
              <a:rPr lang="ru-RU" sz="1700" i="1" u="sng" dirty="0" smtClean="0">
                <a:latin typeface="Arial Narrow" panose="020B0606020202030204" pitchFamily="34" charset="0"/>
              </a:rPr>
              <a:t>Показатели качества театральных услуг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sz="2500" dirty="0" smtClean="0">
                <a:latin typeface="Arial Narrow" panose="020B0606020202030204" pitchFamily="34" charset="0"/>
              </a:rPr>
              <a:t>Средняя заполняемость зрительного зала на стационаре (на всех спектаклях, кроме экспериментальных постановок).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sz="2500" dirty="0" smtClean="0">
                <a:latin typeface="Arial Narrow" panose="020B0606020202030204" pitchFamily="34" charset="0"/>
              </a:rPr>
              <a:t>Динамика количества зрителей к предыдущему отчетному периоду.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sz="2500" dirty="0" smtClean="0">
                <a:solidFill>
                  <a:srgbClr val="000066"/>
                </a:solidFill>
                <a:latin typeface="Arial Narrow" panose="020B0606020202030204" pitchFamily="34" charset="0"/>
              </a:rPr>
              <a:t>Средняя стоимость одного билета</a:t>
            </a:r>
            <a:r>
              <a:rPr lang="ru-RU" sz="2500" dirty="0" smtClean="0">
                <a:latin typeface="Arial Narrow" panose="020B0606020202030204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sz="2500" dirty="0" smtClean="0">
                <a:latin typeface="Arial Narrow" panose="020B0606020202030204" pitchFamily="34" charset="0"/>
              </a:rPr>
              <a:t>Доля показов новых и капитально-возобновленных спектаклей (в течение 1 года после премьеры) в общем числе показов на стационаре.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sz="2500" dirty="0" smtClean="0">
                <a:latin typeface="Arial Narrow" panose="020B0606020202030204" pitchFamily="34" charset="0"/>
              </a:rPr>
              <a:t>Доля показов спектаклей для детей и молодежи в общем числе показов на стационаре.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sz="2500" dirty="0" smtClean="0">
                <a:latin typeface="Arial Narrow" panose="020B0606020202030204" pitchFamily="34" charset="0"/>
              </a:rPr>
              <a:t>Доля показов спектаклей по произведениям современной российской драматургии (написанных не ранее 1992 г.) в общем числе показов на стационаре (драмтеатры).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sz="2500" dirty="0" smtClean="0">
                <a:latin typeface="Arial Narrow" panose="020B0606020202030204" pitchFamily="34" charset="0"/>
              </a:rPr>
              <a:t>Доля показов спектаклей по произведениям современных композиторов (написанных не ранее 1960 г.), а также постановок современных хореографов в общем числе показов на стационаре (музтеатры)</a:t>
            </a:r>
            <a:endParaRPr lang="ru-RU" sz="2500" dirty="0"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2857"/>
            <a:ext cx="9144000" cy="41549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333399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Избыточное регулирование</a:t>
            </a:r>
            <a:r>
              <a:rPr lang="en-US" sz="21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Приказ Минкультуры (N 2115 </a:t>
            </a:r>
            <a:r>
              <a:rPr lang="ru-RU" sz="21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9 декабря 2014 г</a:t>
            </a:r>
            <a:r>
              <a:rPr lang="ru-RU" sz="21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100" dirty="0">
              <a:solidFill>
                <a:schemeClr val="bg1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91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3790</TotalTime>
  <Words>895</Words>
  <Application>Microsoft Office PowerPoint</Application>
  <PresentationFormat>Экран (4:3)</PresentationFormat>
  <Paragraphs>168</Paragraphs>
  <Slides>15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первый</dc:creator>
  <cp:lastModifiedBy>Александр Рубинштейн</cp:lastModifiedBy>
  <cp:revision>294</cp:revision>
  <cp:lastPrinted>2016-10-23T21:05:12Z</cp:lastPrinted>
  <dcterms:created xsi:type="dcterms:W3CDTF">2015-05-08T10:42:31Z</dcterms:created>
  <dcterms:modified xsi:type="dcterms:W3CDTF">2016-10-24T05:49:15Z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-1328653525</vt:i4>
  </property>
  <property fmtid="{D5CDD505-2E9C-101B-9397-08002B2CF9AE}" pid="3" name="_NewReviewCycle">
    <vt:lpwstr/>
  </property>
  <property fmtid="{D5CDD505-2E9C-101B-9397-08002B2CF9AE}" pid="4" name="_EmailSubject">
    <vt:lpwstr>А. Рубинштейн</vt:lpwstr>
  </property>
  <property fmtid="{D5CDD505-2E9C-101B-9397-08002B2CF9AE}" pid="5" name="_AuthorEmail">
    <vt:lpwstr>arubin@aha.ru</vt:lpwstr>
  </property>
  <property fmtid="{D5CDD505-2E9C-101B-9397-08002B2CF9AE}" pid="6" name="_AuthorEmailDisplayName">
    <vt:lpwstr>Александр Рубинштейн</vt:lpwstr>
  </property>
  <property fmtid="{D5CDD505-2E9C-101B-9397-08002B2CF9AE}" pid="7" name="_PreviousAdHocReviewCycleID">
    <vt:i4>-1328653525</vt:i4>
  </property>
</Properties>
</file>